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81" r:id="rId14"/>
    <p:sldId id="282" r:id="rId15"/>
    <p:sldId id="283" r:id="rId16"/>
    <p:sldId id="285" r:id="rId17"/>
    <p:sldId id="286" r:id="rId18"/>
    <p:sldId id="287" r:id="rId19"/>
    <p:sldId id="288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9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2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9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0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3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6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7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7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8A3A04-39F3-4EE5-8CDB-A31A4903084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5BE926B-44EB-4F7A-9D69-64B0FC92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2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1D29-83D7-92B2-FE8A-010FF9651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969" y="963890"/>
            <a:ext cx="7588699" cy="2465110"/>
          </a:xfrm>
        </p:spPr>
        <p:txBody>
          <a:bodyPr/>
          <a:lstStyle/>
          <a:p>
            <a:pPr algn="ctr"/>
            <a:r>
              <a:rPr lang="en-US" sz="8800" dirty="0"/>
              <a:t>Hospital Database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FDE0D-9415-2A8D-D498-7CB054BB2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949" y="3183187"/>
            <a:ext cx="5357600" cy="11602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Saif Essam </a:t>
            </a:r>
          </a:p>
          <a:p>
            <a:r>
              <a:rPr lang="en-US" dirty="0"/>
              <a:t>Youssef Hatem</a:t>
            </a:r>
          </a:p>
        </p:txBody>
      </p:sp>
    </p:spTree>
    <p:extLst>
      <p:ext uri="{BB962C8B-B14F-4D97-AF65-F5344CB8AC3E}">
        <p14:creationId xmlns:p14="http://schemas.microsoft.com/office/powerpoint/2010/main" val="374575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5370-3C93-D42F-6B27-CF1A7ABB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Medicine History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AC3E4-3A79-93C0-7D9C-FAD2273B0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CREATE TABLE </a:t>
            </a:r>
            <a:r>
              <a:rPr lang="en-US" sz="1600" dirty="0" err="1"/>
              <a:t>Medicine_History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(</a:t>
            </a:r>
            <a:r>
              <a:rPr lang="en-US" sz="1600" dirty="0" err="1"/>
              <a:t>National_ID</a:t>
            </a:r>
            <a:r>
              <a:rPr lang="en-US" sz="1600" dirty="0"/>
              <a:t> INTEGER NOT NULL CONSTRAINT </a:t>
            </a:r>
            <a:r>
              <a:rPr lang="en-US" sz="1600" dirty="0" err="1"/>
              <a:t>FK_National_ID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REFERENCES Patient (</a:t>
            </a:r>
            <a:r>
              <a:rPr lang="en-US" sz="1600" dirty="0" err="1"/>
              <a:t>National_ID</a:t>
            </a:r>
            <a:r>
              <a:rPr lang="en-US" sz="1600" dirty="0"/>
              <a:t>),</a:t>
            </a:r>
          </a:p>
          <a:p>
            <a:pPr marL="0" indent="0">
              <a:buNone/>
            </a:pPr>
            <a:r>
              <a:rPr lang="en-US" sz="1600" dirty="0" err="1"/>
              <a:t>Medical_Code</a:t>
            </a:r>
            <a:r>
              <a:rPr lang="en-US" sz="1600" dirty="0"/>
              <a:t> INTEGER NOT NULL CONSTRAINT </a:t>
            </a:r>
            <a:r>
              <a:rPr lang="en-US" sz="1600" dirty="0" err="1"/>
              <a:t>FK_Medical_Code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REFERENCES Medicine(</a:t>
            </a:r>
            <a:r>
              <a:rPr lang="en-US" sz="1600" dirty="0" err="1"/>
              <a:t>Medical_Code</a:t>
            </a:r>
            <a:r>
              <a:rPr lang="en-US" sz="1600" dirty="0"/>
              <a:t>),</a:t>
            </a:r>
          </a:p>
          <a:p>
            <a:pPr marL="0" indent="0">
              <a:buNone/>
            </a:pPr>
            <a:r>
              <a:rPr lang="en-US" sz="1600" dirty="0"/>
              <a:t>CONSTRAINT </a:t>
            </a:r>
            <a:r>
              <a:rPr lang="en-US" sz="1600" dirty="0" err="1"/>
              <a:t>PKMedicineHistory</a:t>
            </a:r>
            <a:r>
              <a:rPr lang="en-US" sz="1600" dirty="0"/>
              <a:t> PRIMARY KEY (</a:t>
            </a:r>
            <a:r>
              <a:rPr lang="en-US" sz="1600" dirty="0" err="1"/>
              <a:t>National_ID,Medical_Code</a:t>
            </a:r>
            <a:r>
              <a:rPr lang="en-US" sz="1600" dirty="0"/>
              <a:t>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E30F05-ED31-B9D5-9E3D-0E1EE03D7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789" y="3340966"/>
            <a:ext cx="3032402" cy="303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50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DAE9-4D84-CB3C-E078-659E0C7F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Medicine History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302B29-CF03-592B-4C58-D12232E15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444792"/>
              </p:ext>
            </p:extLst>
          </p:nvPr>
        </p:nvGraphicFramePr>
        <p:xfrm>
          <a:off x="956726" y="2843784"/>
          <a:ext cx="10058400" cy="2346960"/>
        </p:xfrm>
        <a:graphic>
          <a:graphicData uri="http://schemas.openxmlformats.org/drawingml/2006/table">
            <a:tbl>
              <a:tblPr/>
              <a:tblGrid>
                <a:gridCol w="5029200">
                  <a:extLst>
                    <a:ext uri="{9D8B030D-6E8A-4147-A177-3AD203B41FA5}">
                      <a16:colId xmlns:a16="http://schemas.microsoft.com/office/drawing/2014/main" val="1587962346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4254621852"/>
                    </a:ext>
                  </a:extLst>
                </a:gridCol>
              </a:tblGrid>
              <a:tr h="401007">
                <a:tc gridSpan="2">
                  <a:txBody>
                    <a:bodyPr/>
                    <a:lstStyle/>
                    <a:p>
                      <a:r>
                        <a:rPr lang="en-US" sz="2400" b="1" dirty="0" err="1"/>
                        <a:t>Medicine_History</a:t>
                      </a:r>
                      <a:endParaRPr lang="en-US" sz="2400" b="1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102332"/>
                  </a:ext>
                </a:extLst>
              </a:tr>
              <a:tr h="284047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National_ID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Medical_Code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128646"/>
                  </a:ext>
                </a:extLst>
              </a:tr>
              <a:tr h="28404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30101111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880119"/>
                  </a:ext>
                </a:extLst>
              </a:tr>
              <a:tr h="28404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30101112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133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296501"/>
                  </a:ext>
                </a:extLst>
              </a:tr>
              <a:tr h="28404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30101113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134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060926"/>
                  </a:ext>
                </a:extLst>
              </a:tr>
              <a:tr h="28404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30101114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32840"/>
                  </a:ext>
                </a:extLst>
              </a:tr>
              <a:tr h="28404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30101115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54513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BEF9A34-ED23-5CDF-9FCE-FEFE6461B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45" y="243798"/>
            <a:ext cx="2813502" cy="224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4028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D5BD-D589-FD46-7928-EA168440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Other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321C-FACA-CEE2-2E09-5D99A631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51" y="2121408"/>
            <a:ext cx="10864297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CREATE </a:t>
            </a:r>
            <a:r>
              <a:rPr lang="en-US" sz="1400" b="1" dirty="0"/>
              <a:t>TABLE Bill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(</a:t>
            </a:r>
            <a:r>
              <a:rPr lang="en-US" sz="1400" dirty="0" err="1"/>
              <a:t>Sirial_Number</a:t>
            </a:r>
            <a:r>
              <a:rPr lang="en-US" sz="1400" dirty="0"/>
              <a:t> INTEGER CONSTRAINT </a:t>
            </a:r>
            <a:r>
              <a:rPr lang="en-US" sz="1400" dirty="0" err="1"/>
              <a:t>PK_Sirial_Number</a:t>
            </a:r>
            <a:r>
              <a:rPr lang="en-US" sz="1400" dirty="0"/>
              <a:t> PRIMARY KEY,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Incurance_Number</a:t>
            </a:r>
            <a:r>
              <a:rPr lang="en-US" sz="1400" dirty="0"/>
              <a:t> INTEGER NOT NULL CONSTRAINT </a:t>
            </a:r>
            <a:r>
              <a:rPr lang="en-US" sz="1400" dirty="0" err="1"/>
              <a:t>FK_Incurance_Number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REFERENCES </a:t>
            </a:r>
            <a:r>
              <a:rPr lang="en-US" sz="1400" dirty="0" err="1"/>
              <a:t>Incurance</a:t>
            </a:r>
            <a:r>
              <a:rPr lang="en-US" sz="1400" dirty="0"/>
              <a:t> (</a:t>
            </a:r>
            <a:r>
              <a:rPr lang="en-US" sz="1400" dirty="0" err="1"/>
              <a:t>Incurance_Number</a:t>
            </a:r>
            <a:r>
              <a:rPr lang="en-US" sz="1400" dirty="0"/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National_ID</a:t>
            </a:r>
            <a:r>
              <a:rPr lang="en-US" sz="1400" dirty="0"/>
              <a:t> INTEGER NOT NULL CONSTRAINT </a:t>
            </a:r>
            <a:r>
              <a:rPr lang="en-US" sz="1400" dirty="0" err="1"/>
              <a:t>FK_National_ID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REFERENCES Patient (</a:t>
            </a:r>
            <a:r>
              <a:rPr lang="en-US" sz="1400" dirty="0" err="1"/>
              <a:t>National_ID</a:t>
            </a:r>
            <a:r>
              <a:rPr lang="en-US" sz="1400" dirty="0"/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Doctor_Charge</a:t>
            </a:r>
            <a:r>
              <a:rPr lang="en-US" sz="1400" dirty="0"/>
              <a:t> NUMBER,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Room_Charge</a:t>
            </a:r>
            <a:r>
              <a:rPr lang="en-US" sz="1400" dirty="0"/>
              <a:t> NUMBER,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Laboratory_Charge</a:t>
            </a:r>
            <a:r>
              <a:rPr lang="en-US" sz="1400" dirty="0"/>
              <a:t> NUMBER,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Number_Of_Days</a:t>
            </a:r>
            <a:r>
              <a:rPr lang="en-US" sz="1400" dirty="0"/>
              <a:t> Number);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F71E6D-E206-8B3B-D635-A0E585AD7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95648"/>
              </p:ext>
            </p:extLst>
          </p:nvPr>
        </p:nvGraphicFramePr>
        <p:xfrm>
          <a:off x="4364608" y="3994607"/>
          <a:ext cx="7729980" cy="1777594"/>
        </p:xfrm>
        <a:graphic>
          <a:graphicData uri="http://schemas.openxmlformats.org/drawingml/2006/table">
            <a:tbl>
              <a:tblPr/>
              <a:tblGrid>
                <a:gridCol w="1288330">
                  <a:extLst>
                    <a:ext uri="{9D8B030D-6E8A-4147-A177-3AD203B41FA5}">
                      <a16:colId xmlns:a16="http://schemas.microsoft.com/office/drawing/2014/main" val="2593324046"/>
                    </a:ext>
                  </a:extLst>
                </a:gridCol>
                <a:gridCol w="1288330">
                  <a:extLst>
                    <a:ext uri="{9D8B030D-6E8A-4147-A177-3AD203B41FA5}">
                      <a16:colId xmlns:a16="http://schemas.microsoft.com/office/drawing/2014/main" val="2935366479"/>
                    </a:ext>
                  </a:extLst>
                </a:gridCol>
                <a:gridCol w="1288330">
                  <a:extLst>
                    <a:ext uri="{9D8B030D-6E8A-4147-A177-3AD203B41FA5}">
                      <a16:colId xmlns:a16="http://schemas.microsoft.com/office/drawing/2014/main" val="2625895747"/>
                    </a:ext>
                  </a:extLst>
                </a:gridCol>
                <a:gridCol w="1288330">
                  <a:extLst>
                    <a:ext uri="{9D8B030D-6E8A-4147-A177-3AD203B41FA5}">
                      <a16:colId xmlns:a16="http://schemas.microsoft.com/office/drawing/2014/main" val="3802723358"/>
                    </a:ext>
                  </a:extLst>
                </a:gridCol>
                <a:gridCol w="1288330">
                  <a:extLst>
                    <a:ext uri="{9D8B030D-6E8A-4147-A177-3AD203B41FA5}">
                      <a16:colId xmlns:a16="http://schemas.microsoft.com/office/drawing/2014/main" val="4068148855"/>
                    </a:ext>
                  </a:extLst>
                </a:gridCol>
                <a:gridCol w="1288330">
                  <a:extLst>
                    <a:ext uri="{9D8B030D-6E8A-4147-A177-3AD203B41FA5}">
                      <a16:colId xmlns:a16="http://schemas.microsoft.com/office/drawing/2014/main" val="3233898324"/>
                    </a:ext>
                  </a:extLst>
                </a:gridCol>
              </a:tblGrid>
              <a:tr h="321869">
                <a:tc gridSpan="6"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126234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Sirial_Number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Incurance_Number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National_ID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Doctor_Charge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Room_Charge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Number_Of_Days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956275"/>
                  </a:ext>
                </a:extLst>
              </a:tr>
              <a:tr h="22799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162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30101111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$700.00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407967"/>
                  </a:ext>
                </a:extLst>
              </a:tr>
              <a:tr h="22799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30101112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$1,000.00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$500.00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229652"/>
                  </a:ext>
                </a:extLst>
              </a:tr>
              <a:tr h="22799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$2,200.00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$1,500.00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08822"/>
                  </a:ext>
                </a:extLst>
              </a:tr>
              <a:tr h="22799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30101118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$1,600.00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$600.00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722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226E5-C44E-3EC4-6951-EBAB41B5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604" y="857839"/>
            <a:ext cx="10058400" cy="491843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TABLE Department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Department_Code</a:t>
            </a:r>
            <a:r>
              <a:rPr lang="en-US" dirty="0"/>
              <a:t> INTEGER CONSTRAINT </a:t>
            </a:r>
            <a:r>
              <a:rPr lang="en-US" dirty="0" err="1"/>
              <a:t>PK_Department_Code</a:t>
            </a:r>
            <a:r>
              <a:rPr lang="en-US" dirty="0"/>
              <a:t> PRIMARY KEY, </a:t>
            </a:r>
          </a:p>
          <a:p>
            <a:pPr marL="0" indent="0">
              <a:buNone/>
            </a:pPr>
            <a:r>
              <a:rPr lang="en-US" dirty="0" err="1"/>
              <a:t>Hospital_ID</a:t>
            </a:r>
            <a:r>
              <a:rPr lang="en-US" dirty="0"/>
              <a:t> INTEGER NOT NULL CONSTRAINT </a:t>
            </a:r>
            <a:r>
              <a:rPr lang="en-US" dirty="0" err="1"/>
              <a:t>FK_Hospital_ID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REFERENCES Hospital (</a:t>
            </a:r>
            <a:r>
              <a:rPr lang="en-US" dirty="0" err="1"/>
              <a:t>Hospital_ID</a:t>
            </a:r>
            <a:r>
              <a:rPr lang="en-US" dirty="0"/>
              <a:t>));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176A72-7FBC-317E-B6C2-8C2CCC02D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896737"/>
              </p:ext>
            </p:extLst>
          </p:nvPr>
        </p:nvGraphicFramePr>
        <p:xfrm>
          <a:off x="1069975" y="3315970"/>
          <a:ext cx="10058400" cy="2119007"/>
        </p:xfrm>
        <a:graphic>
          <a:graphicData uri="http://schemas.openxmlformats.org/drawingml/2006/table">
            <a:tbl>
              <a:tblPr/>
              <a:tblGrid>
                <a:gridCol w="5029200">
                  <a:extLst>
                    <a:ext uri="{9D8B030D-6E8A-4147-A177-3AD203B41FA5}">
                      <a16:colId xmlns:a16="http://schemas.microsoft.com/office/drawing/2014/main" val="365123513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942635299"/>
                    </a:ext>
                  </a:extLst>
                </a:gridCol>
              </a:tblGrid>
              <a:tr h="442607">
                <a:tc gridSpan="2">
                  <a:txBody>
                    <a:bodyPr/>
                    <a:lstStyle/>
                    <a:p>
                      <a:r>
                        <a:rPr lang="en-US" dirty="0"/>
                        <a:t>Department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96237"/>
                  </a:ext>
                </a:extLst>
              </a:tr>
              <a:tr h="3135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Department_Code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</a:rPr>
                        <a:t>Hospital_ID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83391"/>
                  </a:ext>
                </a:extLst>
              </a:tr>
              <a:tr h="3135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864473"/>
                  </a:ext>
                </a:extLst>
              </a:tr>
              <a:tr h="3135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endParaRPr lang="en-US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692395"/>
                  </a:ext>
                </a:extLst>
              </a:tr>
              <a:tr h="3135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endParaRPr lang="en-US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560052"/>
                  </a:ext>
                </a:extLst>
              </a:tr>
              <a:tr h="3135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US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2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78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815C-F5A6-A829-7B7F-B6CB81EE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97" y="6885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TABLE Doctor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Doctor_ID</a:t>
            </a:r>
            <a:r>
              <a:rPr lang="en-US" dirty="0"/>
              <a:t> INTEGER CONSTRAINT </a:t>
            </a:r>
            <a:r>
              <a:rPr lang="en-US" dirty="0" err="1"/>
              <a:t>PK_Doctor_ID</a:t>
            </a:r>
            <a:r>
              <a:rPr lang="en-US" dirty="0"/>
              <a:t> PRIMARY KEY, </a:t>
            </a:r>
          </a:p>
          <a:p>
            <a:pPr marL="0" indent="0">
              <a:buNone/>
            </a:pPr>
            <a:r>
              <a:rPr lang="en-US" dirty="0" err="1"/>
              <a:t>Department_Code</a:t>
            </a:r>
            <a:r>
              <a:rPr lang="en-US" dirty="0"/>
              <a:t> INTEGER NOT NULL CONSTRAINT </a:t>
            </a:r>
            <a:r>
              <a:rPr lang="en-US" dirty="0" err="1"/>
              <a:t>FK_Department_Code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REFERENCES Department (</a:t>
            </a:r>
            <a:r>
              <a:rPr lang="en-US" dirty="0" err="1"/>
              <a:t>Department_Code</a:t>
            </a:r>
            <a:r>
              <a:rPr lang="en-US" dirty="0"/>
              <a:t>), </a:t>
            </a:r>
          </a:p>
          <a:p>
            <a:pPr marL="0" indent="0">
              <a:buNone/>
            </a:pPr>
            <a:r>
              <a:rPr lang="en-US" dirty="0"/>
              <a:t>Age NUMBER, </a:t>
            </a:r>
          </a:p>
          <a:p>
            <a:pPr marL="0" indent="0">
              <a:buNone/>
            </a:pPr>
            <a:r>
              <a:rPr lang="en-US" dirty="0"/>
              <a:t>SEX NUMBER,</a:t>
            </a:r>
          </a:p>
          <a:p>
            <a:pPr marL="0" indent="0">
              <a:buNone/>
            </a:pPr>
            <a:r>
              <a:rPr lang="en-US" dirty="0"/>
              <a:t>Gender TEXT(5),</a:t>
            </a:r>
          </a:p>
          <a:p>
            <a:pPr marL="0" indent="0">
              <a:buNone/>
            </a:pPr>
            <a:r>
              <a:rPr lang="en-US" dirty="0"/>
              <a:t>Address TEXT(20));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26FD60-8885-CBC0-303A-92ADC4B90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638648"/>
              </p:ext>
            </p:extLst>
          </p:nvPr>
        </p:nvGraphicFramePr>
        <p:xfrm>
          <a:off x="3629320" y="2619014"/>
          <a:ext cx="7065420" cy="3733800"/>
        </p:xfrm>
        <a:graphic>
          <a:graphicData uri="http://schemas.openxmlformats.org/drawingml/2006/table">
            <a:tbl>
              <a:tblPr/>
              <a:tblGrid>
                <a:gridCol w="1413084">
                  <a:extLst>
                    <a:ext uri="{9D8B030D-6E8A-4147-A177-3AD203B41FA5}">
                      <a16:colId xmlns:a16="http://schemas.microsoft.com/office/drawing/2014/main" val="1970148681"/>
                    </a:ext>
                  </a:extLst>
                </a:gridCol>
                <a:gridCol w="1413084">
                  <a:extLst>
                    <a:ext uri="{9D8B030D-6E8A-4147-A177-3AD203B41FA5}">
                      <a16:colId xmlns:a16="http://schemas.microsoft.com/office/drawing/2014/main" val="4279559820"/>
                    </a:ext>
                  </a:extLst>
                </a:gridCol>
                <a:gridCol w="1413084">
                  <a:extLst>
                    <a:ext uri="{9D8B030D-6E8A-4147-A177-3AD203B41FA5}">
                      <a16:colId xmlns:a16="http://schemas.microsoft.com/office/drawing/2014/main" val="2638433308"/>
                    </a:ext>
                  </a:extLst>
                </a:gridCol>
                <a:gridCol w="1413084">
                  <a:extLst>
                    <a:ext uri="{9D8B030D-6E8A-4147-A177-3AD203B41FA5}">
                      <a16:colId xmlns:a16="http://schemas.microsoft.com/office/drawing/2014/main" val="1330193136"/>
                    </a:ext>
                  </a:extLst>
                </a:gridCol>
                <a:gridCol w="1413084">
                  <a:extLst>
                    <a:ext uri="{9D8B030D-6E8A-4147-A177-3AD203B41FA5}">
                      <a16:colId xmlns:a16="http://schemas.microsoft.com/office/drawing/2014/main" val="1422791790"/>
                    </a:ext>
                  </a:extLst>
                </a:gridCol>
              </a:tblGrid>
              <a:tr h="316657">
                <a:tc gridSpan="5"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884166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Doctor_ID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Department_Code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44750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Giza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742910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Faisal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525514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Haram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773714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Dokki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872837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155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Giza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297252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156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63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Dokki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79209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66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Giza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36819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Haram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937849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Haram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79218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1510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Faisal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780773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1511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46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Maadi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64896"/>
                  </a:ext>
                </a:extLst>
              </a:tr>
              <a:tr h="22429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1512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Maadi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38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3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0856B-3F03-26DD-45C5-AD8D2182A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617" y="707387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TABLE Insurance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Insurance_Number</a:t>
            </a:r>
            <a:r>
              <a:rPr lang="en-US" dirty="0"/>
              <a:t> INTEGER PRIMARY KEY, </a:t>
            </a:r>
          </a:p>
          <a:p>
            <a:pPr marL="0" indent="0">
              <a:buNone/>
            </a:pPr>
            <a:r>
              <a:rPr lang="en-US" dirty="0"/>
              <a:t>Policy TEXT(50) NOT NULL, </a:t>
            </a:r>
          </a:p>
          <a:p>
            <a:pPr marL="0" indent="0">
              <a:buNone/>
            </a:pPr>
            <a:r>
              <a:rPr lang="en-US" dirty="0" err="1"/>
              <a:t>Expairy_Date</a:t>
            </a:r>
            <a:r>
              <a:rPr lang="en-US" dirty="0"/>
              <a:t> Date NOT NULL, </a:t>
            </a:r>
          </a:p>
          <a:p>
            <a:pPr marL="0" indent="0">
              <a:buNone/>
            </a:pPr>
            <a:r>
              <a:rPr lang="en-US" dirty="0" err="1"/>
              <a:t>Puplich_Date</a:t>
            </a:r>
            <a:r>
              <a:rPr lang="en-US" dirty="0"/>
              <a:t> Date NOT NULL, </a:t>
            </a:r>
          </a:p>
          <a:p>
            <a:pPr marL="0" indent="0">
              <a:buNone/>
            </a:pPr>
            <a:r>
              <a:rPr lang="en-US" dirty="0" err="1"/>
              <a:t>Incurance_Company</a:t>
            </a:r>
            <a:r>
              <a:rPr lang="en-US" dirty="0"/>
              <a:t> Text(30));</a:t>
            </a:r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DAAB7D-F94B-55DE-51E7-E7E3F5926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686940"/>
              </p:ext>
            </p:extLst>
          </p:nvPr>
        </p:nvGraphicFramePr>
        <p:xfrm>
          <a:off x="1066800" y="3428999"/>
          <a:ext cx="10058400" cy="2425047"/>
        </p:xfrm>
        <a:graphic>
          <a:graphicData uri="http://schemas.openxmlformats.org/drawingml/2006/table">
            <a:tbl>
              <a:tblPr/>
              <a:tblGrid>
                <a:gridCol w="2011680">
                  <a:extLst>
                    <a:ext uri="{9D8B030D-6E8A-4147-A177-3AD203B41FA5}">
                      <a16:colId xmlns:a16="http://schemas.microsoft.com/office/drawing/2014/main" val="281980037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26665644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684453404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834449835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380651587"/>
                    </a:ext>
                  </a:extLst>
                </a:gridCol>
              </a:tblGrid>
              <a:tr h="461913">
                <a:tc gridSpan="5">
                  <a:txBody>
                    <a:bodyPr/>
                    <a:lstStyle/>
                    <a:p>
                      <a:r>
                        <a:rPr lang="en-US" dirty="0"/>
                        <a:t>Insurance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067404"/>
                  </a:ext>
                </a:extLst>
              </a:tr>
              <a:tr h="327189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Insurance_Number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Policy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Expairy_Date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Puplich_Date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Incurance_Company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666797"/>
                  </a:ext>
                </a:extLst>
              </a:tr>
              <a:tr h="327189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Mediclaim Plans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12/25/2030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12/25/2020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Misr Insurance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009934"/>
                  </a:ext>
                </a:extLst>
              </a:tr>
              <a:tr h="32718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Mediclaim Plans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10/22/2030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10/22/2020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AXA Egypt Insurance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557921"/>
                  </a:ext>
                </a:extLst>
              </a:tr>
              <a:tr h="32718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Mediclaim Plans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8/16/2032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8/16/2022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Allianz Insurance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278392"/>
                  </a:ext>
                </a:extLst>
              </a:tr>
              <a:tr h="32718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Mediclaim Plans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2/10/2032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2/10/2022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Allianz Insurance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807794"/>
                  </a:ext>
                </a:extLst>
              </a:tr>
              <a:tr h="32718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Critical Illness Insurance Plans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1/12/2032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1/12/2022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Allianz Insurance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51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3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E76D-1E97-BAFA-70B7-96BB6B9E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20" y="52827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TABLE Medicine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Medical_Code</a:t>
            </a:r>
            <a:r>
              <a:rPr lang="en-US" dirty="0"/>
              <a:t> INTEGER CONSTRAINT </a:t>
            </a:r>
            <a:r>
              <a:rPr lang="en-US" dirty="0" err="1"/>
              <a:t>PK_Medical_Code</a:t>
            </a:r>
            <a:r>
              <a:rPr lang="en-US" dirty="0"/>
              <a:t> PRIMARY KEY, </a:t>
            </a:r>
          </a:p>
          <a:p>
            <a:pPr marL="0" indent="0">
              <a:buNone/>
            </a:pPr>
            <a:r>
              <a:rPr lang="en-US" dirty="0" err="1"/>
              <a:t>National_ID</a:t>
            </a:r>
            <a:r>
              <a:rPr lang="en-US" dirty="0"/>
              <a:t> INTEGER NOT NULL CONSTRAINT </a:t>
            </a:r>
            <a:r>
              <a:rPr lang="en-US" dirty="0" err="1"/>
              <a:t>FK_National_ID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REFERENCES Patient (</a:t>
            </a:r>
            <a:r>
              <a:rPr lang="en-US" dirty="0" err="1"/>
              <a:t>National_ID</a:t>
            </a:r>
            <a:r>
              <a:rPr lang="en-US" dirty="0"/>
              <a:t>), </a:t>
            </a:r>
          </a:p>
          <a:p>
            <a:pPr marL="0" indent="0">
              <a:buNone/>
            </a:pPr>
            <a:r>
              <a:rPr lang="en-US" dirty="0" err="1"/>
              <a:t>Medicine_Name</a:t>
            </a:r>
            <a:r>
              <a:rPr lang="en-US" dirty="0"/>
              <a:t> TEXT, </a:t>
            </a:r>
          </a:p>
          <a:p>
            <a:pPr marL="0" indent="0">
              <a:buNone/>
            </a:pPr>
            <a:r>
              <a:rPr lang="en-US" dirty="0"/>
              <a:t>Quantity NUMBER);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3FB8E7-EBA6-6FC9-0C40-25E680A11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26182"/>
              </p:ext>
            </p:extLst>
          </p:nvPr>
        </p:nvGraphicFramePr>
        <p:xfrm>
          <a:off x="956854" y="3223967"/>
          <a:ext cx="10058400" cy="2658356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99052547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954403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66007188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19903230"/>
                    </a:ext>
                  </a:extLst>
                </a:gridCol>
              </a:tblGrid>
              <a:tr h="506354">
                <a:tc gridSpan="4">
                  <a:txBody>
                    <a:bodyPr/>
                    <a:lstStyle/>
                    <a:p>
                      <a:r>
                        <a:rPr lang="en-US" dirty="0"/>
                        <a:t>Medicine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08009"/>
                  </a:ext>
                </a:extLst>
              </a:tr>
              <a:tr h="358667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Medical_Code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National_ID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Medicine_Name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Quantity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285085"/>
                  </a:ext>
                </a:extLst>
              </a:tr>
              <a:tr h="358667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30101111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Fexofenadinel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795375"/>
                  </a:ext>
                </a:extLst>
              </a:tr>
              <a:tr h="35866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Buscopan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76953"/>
                  </a:ext>
                </a:extLst>
              </a:tr>
              <a:tr h="35866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aspirin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895369"/>
                  </a:ext>
                </a:extLst>
              </a:tr>
              <a:tr h="35866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acetaminophen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900970"/>
                  </a:ext>
                </a:extLst>
              </a:tr>
              <a:tr h="358667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30101115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ibuprofen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87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455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495-E413-70F7-524F-408B714ED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42" y="631973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TABLE Patient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National_ID</a:t>
            </a:r>
            <a:r>
              <a:rPr lang="en-US" dirty="0"/>
              <a:t> INTEGER PRIMARY KEY, </a:t>
            </a:r>
          </a:p>
          <a:p>
            <a:pPr marL="0" indent="0">
              <a:buNone/>
            </a:pPr>
            <a:r>
              <a:rPr lang="en-US" dirty="0"/>
              <a:t>[Last Name] TEXT(50) NOT NULL, </a:t>
            </a:r>
          </a:p>
          <a:p>
            <a:pPr marL="0" indent="0">
              <a:buNone/>
            </a:pPr>
            <a:r>
              <a:rPr lang="en-US" dirty="0"/>
              <a:t>[First Name] TEXT(50) NOT NULL, </a:t>
            </a:r>
          </a:p>
          <a:p>
            <a:pPr marL="0" indent="0">
              <a:buNone/>
            </a:pPr>
            <a:r>
              <a:rPr lang="en-US" dirty="0" err="1"/>
              <a:t>Disese</a:t>
            </a:r>
            <a:r>
              <a:rPr lang="en-US" dirty="0"/>
              <a:t> TEXT(10), </a:t>
            </a:r>
          </a:p>
          <a:p>
            <a:pPr marL="0" indent="0">
              <a:buNone/>
            </a:pPr>
            <a:r>
              <a:rPr lang="en-US" dirty="0"/>
              <a:t>Age NUMBER,</a:t>
            </a:r>
          </a:p>
          <a:p>
            <a:pPr marL="0" indent="0">
              <a:buNone/>
            </a:pPr>
            <a:r>
              <a:rPr lang="en-US" dirty="0"/>
              <a:t>Gender TEXT(5));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E30F5-BC80-7A7C-5213-CAD48ABB7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923"/>
              </p:ext>
            </p:extLst>
          </p:nvPr>
        </p:nvGraphicFramePr>
        <p:xfrm>
          <a:off x="3736218" y="2441542"/>
          <a:ext cx="7810140" cy="3384219"/>
        </p:xfrm>
        <a:graphic>
          <a:graphicData uri="http://schemas.openxmlformats.org/drawingml/2006/table">
            <a:tbl>
              <a:tblPr/>
              <a:tblGrid>
                <a:gridCol w="1301690">
                  <a:extLst>
                    <a:ext uri="{9D8B030D-6E8A-4147-A177-3AD203B41FA5}">
                      <a16:colId xmlns:a16="http://schemas.microsoft.com/office/drawing/2014/main" val="2172710110"/>
                    </a:ext>
                  </a:extLst>
                </a:gridCol>
                <a:gridCol w="1301690">
                  <a:extLst>
                    <a:ext uri="{9D8B030D-6E8A-4147-A177-3AD203B41FA5}">
                      <a16:colId xmlns:a16="http://schemas.microsoft.com/office/drawing/2014/main" val="3060077938"/>
                    </a:ext>
                  </a:extLst>
                </a:gridCol>
                <a:gridCol w="1301690">
                  <a:extLst>
                    <a:ext uri="{9D8B030D-6E8A-4147-A177-3AD203B41FA5}">
                      <a16:colId xmlns:a16="http://schemas.microsoft.com/office/drawing/2014/main" val="2090281515"/>
                    </a:ext>
                  </a:extLst>
                </a:gridCol>
                <a:gridCol w="1301690">
                  <a:extLst>
                    <a:ext uri="{9D8B030D-6E8A-4147-A177-3AD203B41FA5}">
                      <a16:colId xmlns:a16="http://schemas.microsoft.com/office/drawing/2014/main" val="4213263352"/>
                    </a:ext>
                  </a:extLst>
                </a:gridCol>
                <a:gridCol w="1301690">
                  <a:extLst>
                    <a:ext uri="{9D8B030D-6E8A-4147-A177-3AD203B41FA5}">
                      <a16:colId xmlns:a16="http://schemas.microsoft.com/office/drawing/2014/main" val="425266972"/>
                    </a:ext>
                  </a:extLst>
                </a:gridCol>
                <a:gridCol w="1301690">
                  <a:extLst>
                    <a:ext uri="{9D8B030D-6E8A-4147-A177-3AD203B41FA5}">
                      <a16:colId xmlns:a16="http://schemas.microsoft.com/office/drawing/2014/main" val="2051614350"/>
                    </a:ext>
                  </a:extLst>
                </a:gridCol>
              </a:tblGrid>
              <a:tr h="458877">
                <a:tc gridSpan="6">
                  <a:txBody>
                    <a:bodyPr/>
                    <a:lstStyle/>
                    <a:p>
                      <a:r>
                        <a:rPr lang="en-US"/>
                        <a:t>Patient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870326"/>
                  </a:ext>
                </a:extLst>
              </a:tr>
              <a:tr h="32503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National_ID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Last Name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First Name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Disese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Age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193614"/>
                  </a:ext>
                </a:extLst>
              </a:tr>
              <a:tr h="325038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30101111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Essam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Ahmed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Allergies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327624"/>
                  </a:ext>
                </a:extLst>
              </a:tr>
              <a:tr h="32503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Ahmed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Sara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Stomach Ac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88831"/>
                  </a:ext>
                </a:extLst>
              </a:tr>
              <a:tr h="32503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Mostafa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Nayera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Headaches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240285"/>
                  </a:ext>
                </a:extLst>
              </a:tr>
              <a:tr h="32503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Reda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Mostafa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921653"/>
                  </a:ext>
                </a:extLst>
              </a:tr>
              <a:tr h="32503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30101115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Ahmed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Sayed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24086"/>
                  </a:ext>
                </a:extLst>
              </a:tr>
              <a:tr h="32503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30101116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Ahmed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Safia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693221"/>
                  </a:ext>
                </a:extLst>
              </a:tr>
              <a:tr h="32503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30101117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Sultan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Ahmed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979352"/>
                  </a:ext>
                </a:extLst>
              </a:tr>
              <a:tr h="32503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30101118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Sayed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Sara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Femal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6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75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6140-F577-4B3E-BB11-510A680E0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20" y="754521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TABLE </a:t>
            </a:r>
            <a:r>
              <a:rPr lang="en-US" b="1" dirty="0" err="1"/>
              <a:t>Patient_and_Doctor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Doctor_ID</a:t>
            </a:r>
            <a:r>
              <a:rPr lang="en-US" dirty="0"/>
              <a:t> INTEGER NOT NULL CONSTRAINT </a:t>
            </a:r>
            <a:r>
              <a:rPr lang="en-US" dirty="0" err="1"/>
              <a:t>FK_Doctor_ID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REFERENCES Doctor (</a:t>
            </a:r>
            <a:r>
              <a:rPr lang="en-US" dirty="0" err="1"/>
              <a:t>Doctor_ID</a:t>
            </a:r>
            <a:r>
              <a:rPr lang="en-US" dirty="0"/>
              <a:t>),</a:t>
            </a:r>
          </a:p>
          <a:p>
            <a:pPr marL="0" indent="0">
              <a:buNone/>
            </a:pPr>
            <a:r>
              <a:rPr lang="en-US" dirty="0" err="1"/>
              <a:t>National_ID</a:t>
            </a:r>
            <a:r>
              <a:rPr lang="en-US" dirty="0"/>
              <a:t> INTEGER NOT NULL CONSTRAINT </a:t>
            </a:r>
            <a:r>
              <a:rPr lang="en-US" dirty="0" err="1"/>
              <a:t>FK_National_ID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REFERENCES Patient (</a:t>
            </a:r>
            <a:r>
              <a:rPr lang="en-US" dirty="0" err="1"/>
              <a:t>National_ID</a:t>
            </a:r>
            <a:r>
              <a:rPr lang="en-US" dirty="0"/>
              <a:t>),</a:t>
            </a:r>
          </a:p>
          <a:p>
            <a:pPr marL="0" indent="0">
              <a:buNone/>
            </a:pPr>
            <a:r>
              <a:rPr lang="en-US" dirty="0"/>
              <a:t>CONSTRAINT </a:t>
            </a:r>
            <a:r>
              <a:rPr lang="en-US" dirty="0" err="1"/>
              <a:t>PKPatient_and_Doctor</a:t>
            </a:r>
            <a:r>
              <a:rPr lang="en-US" dirty="0"/>
              <a:t> PRIMARY KEY (</a:t>
            </a:r>
            <a:r>
              <a:rPr lang="en-US" dirty="0" err="1"/>
              <a:t>Doctor_ID,National_ID</a:t>
            </a:r>
            <a:r>
              <a:rPr lang="en-US" dirty="0"/>
              <a:t>))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27F59B-B2C4-29A8-2B31-38ACECE2D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305338"/>
              </p:ext>
            </p:extLst>
          </p:nvPr>
        </p:nvGraphicFramePr>
        <p:xfrm>
          <a:off x="721184" y="3429000"/>
          <a:ext cx="10058400" cy="2697480"/>
        </p:xfrm>
        <a:graphic>
          <a:graphicData uri="http://schemas.openxmlformats.org/drawingml/2006/table">
            <a:tbl>
              <a:tblPr/>
              <a:tblGrid>
                <a:gridCol w="5029200">
                  <a:extLst>
                    <a:ext uri="{9D8B030D-6E8A-4147-A177-3AD203B41FA5}">
                      <a16:colId xmlns:a16="http://schemas.microsoft.com/office/drawing/2014/main" val="420247867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0219978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/>
                        <a:t>Patient_and_Doctor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05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Doctor_ID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National_ID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458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9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155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30101117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70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30101114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631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30101116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30101118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4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30101113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2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1510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30101115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57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1512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30101112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79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12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26D9-DAEC-561F-A9A4-1D7E57314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20" y="74509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TABLE </a:t>
            </a:r>
            <a:r>
              <a:rPr lang="en-US" b="1" dirty="0" err="1"/>
              <a:t>Room_Type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Type_Code</a:t>
            </a:r>
            <a:r>
              <a:rPr lang="en-US" dirty="0"/>
              <a:t> INTEGER PRIMARY KEY);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F87B50-29ED-228D-E5B6-28E2FE7DC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46141"/>
              </p:ext>
            </p:extLst>
          </p:nvPr>
        </p:nvGraphicFramePr>
        <p:xfrm>
          <a:off x="796597" y="2392143"/>
          <a:ext cx="10058400" cy="1661160"/>
        </p:xfrm>
        <a:graphic>
          <a:graphicData uri="http://schemas.openxmlformats.org/drawingml/2006/table">
            <a:tbl>
              <a:tblPr/>
              <a:tblGrid>
                <a:gridCol w="10058400">
                  <a:extLst>
                    <a:ext uri="{9D8B030D-6E8A-4147-A177-3AD203B41FA5}">
                      <a16:colId xmlns:a16="http://schemas.microsoft.com/office/drawing/2014/main" val="4893451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Room_Type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7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Type_Code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418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35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43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9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19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279C-A215-EF65-3145-58BF12BC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786290"/>
            <a:ext cx="10058400" cy="1609344"/>
          </a:xfrm>
        </p:spPr>
        <p:txBody>
          <a:bodyPr/>
          <a:lstStyle/>
          <a:p>
            <a:r>
              <a:rPr lang="en-US" dirty="0"/>
              <a:t>Do hospitals really care about patients?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57C271-0114-FE82-1F6B-C5E67B992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28" y="2321898"/>
            <a:ext cx="5145381" cy="3362465"/>
          </a:xfrm>
        </p:spPr>
      </p:pic>
    </p:spTree>
    <p:extLst>
      <p:ext uri="{BB962C8B-B14F-4D97-AF65-F5344CB8AC3E}">
        <p14:creationId xmlns:p14="http://schemas.microsoft.com/office/powerpoint/2010/main" val="243735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F673-F920-C3A9-1178-545C58F6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Laboratory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1174F-F8C5-326B-ACA7-58E2BC356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DROP TABLE </a:t>
            </a:r>
            <a:r>
              <a:rPr lang="en-US" sz="2400" dirty="0"/>
              <a:t>Laboratory;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B245B-6A3D-F284-AB42-3BC281BD5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52" y="2978870"/>
            <a:ext cx="2805166" cy="2739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14DD9-D616-C64A-E954-FBA1E21B6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52" y="263422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83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7334-3F6F-F354-9C49-3E7A2296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Lab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58F8-02BC-A8AC-3B8F-C77E376C8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ALTER TABLE Bill</a:t>
            </a:r>
          </a:p>
          <a:p>
            <a:pPr marL="0" indent="0">
              <a:buNone/>
            </a:pPr>
            <a:r>
              <a:rPr lang="en-US" b="1" dirty="0"/>
              <a:t>DROP COLUMN </a:t>
            </a:r>
            <a:r>
              <a:rPr lang="en-US" dirty="0" err="1"/>
              <a:t>Laboratory_Charge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3811273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60B7-9230-737C-E9FD-25AFC1CC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Bill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1BC17-0FE7-2D95-EEE5-7FF9D0FDD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ALTER TABLE Bill</a:t>
            </a:r>
          </a:p>
          <a:p>
            <a:pPr marL="0" indent="0">
              <a:buNone/>
            </a:pPr>
            <a:r>
              <a:rPr lang="en-US" dirty="0"/>
              <a:t>ALTER COLUMN </a:t>
            </a:r>
            <a:r>
              <a:rPr lang="en-US" dirty="0" err="1"/>
              <a:t>Doctor_Charge</a:t>
            </a:r>
            <a:r>
              <a:rPr lang="en-US" dirty="0"/>
              <a:t> </a:t>
            </a:r>
            <a:r>
              <a:rPr lang="en-US" b="1" dirty="0"/>
              <a:t>CURRENCY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11CBE-6C4F-B658-8099-E2011B52A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29" y="3644425"/>
            <a:ext cx="4216949" cy="22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83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0BF6-01EE-1C72-7F3A-935D9544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Room Statues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B8F0-8846-E883-2AAF-934D8A16E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UPDATE Room SET </a:t>
            </a:r>
            <a:r>
              <a:rPr lang="en-US" dirty="0" err="1"/>
              <a:t>Statuse</a:t>
            </a:r>
            <a:r>
              <a:rPr lang="en-US" dirty="0"/>
              <a:t> = 'Busy'</a:t>
            </a:r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dirty="0" err="1"/>
              <a:t>Room_Number</a:t>
            </a:r>
            <a:r>
              <a:rPr lang="en-US" dirty="0"/>
              <a:t> = 108;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99F53-2173-F8BC-C523-870000318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58" y="2558360"/>
            <a:ext cx="3889423" cy="33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E563-BEE4-F13C-FB99-25D790AE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room statues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683CCE-7CD3-4BB2-419B-129DBB7A1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69482"/>
              </p:ext>
            </p:extLst>
          </p:nvPr>
        </p:nvGraphicFramePr>
        <p:xfrm>
          <a:off x="782426" y="2009132"/>
          <a:ext cx="4015818" cy="4479847"/>
        </p:xfrm>
        <a:graphic>
          <a:graphicData uri="http://schemas.openxmlformats.org/drawingml/2006/table">
            <a:tbl>
              <a:tblPr/>
              <a:tblGrid>
                <a:gridCol w="669303">
                  <a:extLst>
                    <a:ext uri="{9D8B030D-6E8A-4147-A177-3AD203B41FA5}">
                      <a16:colId xmlns:a16="http://schemas.microsoft.com/office/drawing/2014/main" val="1396775048"/>
                    </a:ext>
                  </a:extLst>
                </a:gridCol>
                <a:gridCol w="669303">
                  <a:extLst>
                    <a:ext uri="{9D8B030D-6E8A-4147-A177-3AD203B41FA5}">
                      <a16:colId xmlns:a16="http://schemas.microsoft.com/office/drawing/2014/main" val="2936167557"/>
                    </a:ext>
                  </a:extLst>
                </a:gridCol>
                <a:gridCol w="669303">
                  <a:extLst>
                    <a:ext uri="{9D8B030D-6E8A-4147-A177-3AD203B41FA5}">
                      <a16:colId xmlns:a16="http://schemas.microsoft.com/office/drawing/2014/main" val="818686279"/>
                    </a:ext>
                  </a:extLst>
                </a:gridCol>
                <a:gridCol w="669303">
                  <a:extLst>
                    <a:ext uri="{9D8B030D-6E8A-4147-A177-3AD203B41FA5}">
                      <a16:colId xmlns:a16="http://schemas.microsoft.com/office/drawing/2014/main" val="1353382659"/>
                    </a:ext>
                  </a:extLst>
                </a:gridCol>
                <a:gridCol w="669303">
                  <a:extLst>
                    <a:ext uri="{9D8B030D-6E8A-4147-A177-3AD203B41FA5}">
                      <a16:colId xmlns:a16="http://schemas.microsoft.com/office/drawing/2014/main" val="724492592"/>
                    </a:ext>
                  </a:extLst>
                </a:gridCol>
                <a:gridCol w="669303">
                  <a:extLst>
                    <a:ext uri="{9D8B030D-6E8A-4147-A177-3AD203B41FA5}">
                      <a16:colId xmlns:a16="http://schemas.microsoft.com/office/drawing/2014/main" val="1187360783"/>
                    </a:ext>
                  </a:extLst>
                </a:gridCol>
              </a:tblGrid>
              <a:tr h="379499">
                <a:tc gridSpan="6">
                  <a:txBody>
                    <a:bodyPr/>
                    <a:lstStyle/>
                    <a:p>
                      <a:r>
                        <a:rPr lang="en-US" dirty="0"/>
                        <a:t>Room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867557"/>
                  </a:ext>
                </a:extLst>
              </a:tr>
              <a:tr h="4427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Room_Number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Hospital_ID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Type_Code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National_ID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Statuse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Floor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07618"/>
                  </a:ext>
                </a:extLst>
              </a:tr>
              <a:tr h="44274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30101111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35952"/>
                  </a:ext>
                </a:extLst>
              </a:tr>
              <a:tr h="442748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30101112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34643"/>
                  </a:ext>
                </a:extLst>
              </a:tr>
              <a:tr h="442748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472118"/>
                  </a:ext>
                </a:extLst>
              </a:tr>
              <a:tr h="442748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688429"/>
                  </a:ext>
                </a:extLst>
              </a:tr>
              <a:tr h="442748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30101115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056728"/>
                  </a:ext>
                </a:extLst>
              </a:tr>
              <a:tr h="442748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30101116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682138"/>
                  </a:ext>
                </a:extLst>
              </a:tr>
              <a:tr h="44274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30101117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082531"/>
                  </a:ext>
                </a:extLst>
              </a:tr>
              <a:tr h="442748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109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30101118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9293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C2AE5B-09EE-8E7C-72A1-7C2087902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863337"/>
              </p:ext>
            </p:extLst>
          </p:nvPr>
        </p:nvGraphicFramePr>
        <p:xfrm>
          <a:off x="6636470" y="2009133"/>
          <a:ext cx="4271880" cy="4821028"/>
        </p:xfrm>
        <a:graphic>
          <a:graphicData uri="http://schemas.openxmlformats.org/drawingml/2006/table">
            <a:tbl>
              <a:tblPr/>
              <a:tblGrid>
                <a:gridCol w="711980">
                  <a:extLst>
                    <a:ext uri="{9D8B030D-6E8A-4147-A177-3AD203B41FA5}">
                      <a16:colId xmlns:a16="http://schemas.microsoft.com/office/drawing/2014/main" val="3279590433"/>
                    </a:ext>
                  </a:extLst>
                </a:gridCol>
                <a:gridCol w="711980">
                  <a:extLst>
                    <a:ext uri="{9D8B030D-6E8A-4147-A177-3AD203B41FA5}">
                      <a16:colId xmlns:a16="http://schemas.microsoft.com/office/drawing/2014/main" val="3084219250"/>
                    </a:ext>
                  </a:extLst>
                </a:gridCol>
                <a:gridCol w="711980">
                  <a:extLst>
                    <a:ext uri="{9D8B030D-6E8A-4147-A177-3AD203B41FA5}">
                      <a16:colId xmlns:a16="http://schemas.microsoft.com/office/drawing/2014/main" val="2087119678"/>
                    </a:ext>
                  </a:extLst>
                </a:gridCol>
                <a:gridCol w="711980">
                  <a:extLst>
                    <a:ext uri="{9D8B030D-6E8A-4147-A177-3AD203B41FA5}">
                      <a16:colId xmlns:a16="http://schemas.microsoft.com/office/drawing/2014/main" val="58952084"/>
                    </a:ext>
                  </a:extLst>
                </a:gridCol>
                <a:gridCol w="711980">
                  <a:extLst>
                    <a:ext uri="{9D8B030D-6E8A-4147-A177-3AD203B41FA5}">
                      <a16:colId xmlns:a16="http://schemas.microsoft.com/office/drawing/2014/main" val="4040579320"/>
                    </a:ext>
                  </a:extLst>
                </a:gridCol>
                <a:gridCol w="711980">
                  <a:extLst>
                    <a:ext uri="{9D8B030D-6E8A-4147-A177-3AD203B41FA5}">
                      <a16:colId xmlns:a16="http://schemas.microsoft.com/office/drawing/2014/main" val="2893574087"/>
                    </a:ext>
                  </a:extLst>
                </a:gridCol>
              </a:tblGrid>
              <a:tr h="536967">
                <a:tc gridSpan="6">
                  <a:txBody>
                    <a:bodyPr/>
                    <a:lstStyle/>
                    <a:p>
                      <a:r>
                        <a:rPr lang="en-US" dirty="0"/>
                        <a:t>Room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13732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Room_Number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Hospital_ID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Type_Code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National_ID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Statuse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Floor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70822"/>
                  </a:ext>
                </a:extLst>
              </a:tr>
              <a:tr h="380351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30101111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53841"/>
                  </a:ext>
                </a:extLst>
              </a:tr>
              <a:tr h="380351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30101112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19839"/>
                  </a:ext>
                </a:extLst>
              </a:tr>
              <a:tr h="380351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30101113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121026"/>
                  </a:ext>
                </a:extLst>
              </a:tr>
              <a:tr h="380351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04722"/>
                  </a:ext>
                </a:extLst>
              </a:tr>
              <a:tr h="380351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30101115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909023"/>
                  </a:ext>
                </a:extLst>
              </a:tr>
              <a:tr h="380351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30101116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483947"/>
                  </a:ext>
                </a:extLst>
              </a:tr>
              <a:tr h="380351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30101117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23901"/>
                  </a:ext>
                </a:extLst>
              </a:tr>
              <a:tr h="380351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109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30101118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2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2565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345F84-8C56-159A-BBEE-D5654070933C}"/>
              </a:ext>
            </a:extLst>
          </p:cNvPr>
          <p:cNvCxnSpPr>
            <a:cxnSpLocks/>
          </p:cNvCxnSpPr>
          <p:nvPr/>
        </p:nvCxnSpPr>
        <p:spPr>
          <a:xfrm flipH="1">
            <a:off x="10166526" y="5387417"/>
            <a:ext cx="961722" cy="556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14656C-9B9C-EE1C-5807-FEDFD160FED5}"/>
              </a:ext>
            </a:extLst>
          </p:cNvPr>
          <p:cNvCxnSpPr/>
          <p:nvPr/>
        </p:nvCxnSpPr>
        <p:spPr>
          <a:xfrm flipH="1">
            <a:off x="4138367" y="5090474"/>
            <a:ext cx="1112363" cy="527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B3A7-01D7-E45A-10C1-C7DC2FFD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Doctor Charge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E37AD-DBF9-6065-BC95-918F979FD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Doctor_ID</a:t>
            </a:r>
            <a:r>
              <a:rPr lang="en-US" sz="1600" dirty="0"/>
              <a:t>, Count(*) AS </a:t>
            </a:r>
            <a:r>
              <a:rPr lang="en-US" sz="1600" dirty="0" err="1"/>
              <a:t>charge_of_doctor</a:t>
            </a:r>
            <a:r>
              <a:rPr lang="en-US" sz="1600" dirty="0"/>
              <a:t>, </a:t>
            </a:r>
            <a:r>
              <a:rPr lang="en-US" sz="1600" b="1" dirty="0"/>
              <a:t>Avg(</a:t>
            </a:r>
            <a:r>
              <a:rPr lang="en-US" sz="1600" b="1" dirty="0" err="1"/>
              <a:t>Doctor_Charge</a:t>
            </a:r>
            <a:r>
              <a:rPr lang="en-US" sz="1600" b="1" dirty="0"/>
              <a:t>)</a:t>
            </a:r>
            <a:r>
              <a:rPr lang="en-US" sz="1600" dirty="0"/>
              <a:t> AS [Average Doctor charge]</a:t>
            </a:r>
          </a:p>
          <a:p>
            <a:pPr marL="0" indent="0">
              <a:buNone/>
            </a:pPr>
            <a:r>
              <a:rPr lang="en-US" sz="1600" dirty="0"/>
              <a:t>FROM Bill</a:t>
            </a:r>
          </a:p>
          <a:p>
            <a:pPr marL="0" indent="0">
              <a:buNone/>
            </a:pPr>
            <a:r>
              <a:rPr lang="en-US" sz="1600" dirty="0"/>
              <a:t>GROUP BY </a:t>
            </a:r>
            <a:r>
              <a:rPr lang="en-US" sz="1600" dirty="0" err="1"/>
              <a:t>Doctor_ID</a:t>
            </a:r>
            <a:r>
              <a:rPr lang="en-US" sz="1600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CD45B-8800-4A4C-2560-BB4927C29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86" y="2859880"/>
            <a:ext cx="5013417" cy="32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5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8DD4-194C-DA6D-DD33-E351DDE6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Doctor Charge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2FE49-8F56-A35A-0205-FB6BF9E8A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3" t="3478" r="3" b="50110"/>
          <a:stretch/>
        </p:blipFill>
        <p:spPr>
          <a:xfrm>
            <a:off x="688157" y="2403836"/>
            <a:ext cx="10360057" cy="315675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C2FE08-1EAE-B19D-6DAD-4E01658ABA56}"/>
              </a:ext>
            </a:extLst>
          </p:cNvPr>
          <p:cNvCxnSpPr>
            <a:cxnSpLocks/>
          </p:cNvCxnSpPr>
          <p:nvPr/>
        </p:nvCxnSpPr>
        <p:spPr>
          <a:xfrm flipV="1">
            <a:off x="3827283" y="4933706"/>
            <a:ext cx="1150070" cy="1253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15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3DA5-644E-4D82-BE79-BD0C6C96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Doctor Charge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3CE855-D9E2-6A01-A672-1BBC894B1E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702226"/>
              </p:ext>
            </p:extLst>
          </p:nvPr>
        </p:nvGraphicFramePr>
        <p:xfrm>
          <a:off x="721183" y="2403835"/>
          <a:ext cx="10058400" cy="1703437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385078650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48267369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116572634"/>
                    </a:ext>
                  </a:extLst>
                </a:gridCol>
              </a:tblGrid>
              <a:tr h="503288">
                <a:tc gridSpan="3">
                  <a:txBody>
                    <a:bodyPr/>
                    <a:lstStyle/>
                    <a:p>
                      <a:r>
                        <a:rPr lang="en-US" sz="2000" dirty="0"/>
                        <a:t>average doctor charge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28409"/>
                  </a:ext>
                </a:extLst>
              </a:tr>
              <a:tr h="464574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Doctor_ID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charge_of_doctor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Average Doctor charge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770949"/>
                  </a:ext>
                </a:extLst>
              </a:tr>
              <a:tr h="7355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en-US" sz="1600" dirty="0">
                          <a:effectLst/>
                          <a:latin typeface="Calibri" panose="020F0502020204030204" pitchFamily="34" charset="0"/>
                        </a:rPr>
                      </a:b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$1,375.00</a:t>
                      </a:r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381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0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2956-47A3-2E35-0535-A747A97E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and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4238E-D839-EF12-3F08-14E967810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Patient.Disese</a:t>
            </a:r>
            <a:r>
              <a:rPr lang="en-US" dirty="0"/>
              <a:t>, </a:t>
            </a:r>
            <a:r>
              <a:rPr lang="en-US" dirty="0" err="1"/>
              <a:t>Patient.Age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Patient</a:t>
            </a:r>
          </a:p>
          <a:p>
            <a:pPr marL="0" indent="0">
              <a:buNone/>
            </a:pPr>
            <a:r>
              <a:rPr lang="en-US" dirty="0"/>
              <a:t>WHERE (((Patient.[Age])&gt;60));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2E2B4-6942-B9FF-1EE6-5741298CD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12" y="2422689"/>
            <a:ext cx="3304684" cy="317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23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ABE1-84D3-2471-C7CF-CB47BA4D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and Disease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0091EE-3B4A-E415-09C4-064518CF5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184119"/>
              </p:ext>
            </p:extLst>
          </p:nvPr>
        </p:nvGraphicFramePr>
        <p:xfrm>
          <a:off x="815451" y="2750362"/>
          <a:ext cx="10058400" cy="2712720"/>
        </p:xfrm>
        <a:graphic>
          <a:graphicData uri="http://schemas.openxmlformats.org/drawingml/2006/table">
            <a:tbl>
              <a:tblPr/>
              <a:tblGrid>
                <a:gridCol w="5029200">
                  <a:extLst>
                    <a:ext uri="{9D8B030D-6E8A-4147-A177-3AD203B41FA5}">
                      <a16:colId xmlns:a16="http://schemas.microsoft.com/office/drawing/2014/main" val="282628082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205910567"/>
                    </a:ext>
                  </a:extLst>
                </a:gridCol>
              </a:tblGrid>
              <a:tr h="365091">
                <a:tc gridSpan="2">
                  <a:txBody>
                    <a:bodyPr/>
                    <a:lstStyle/>
                    <a:p>
                      <a:r>
                        <a:rPr lang="en-US" dirty="0"/>
                        <a:t>Age and Disease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452630"/>
                  </a:ext>
                </a:extLst>
              </a:tr>
              <a:tr h="517212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  <a:endParaRPr lang="en-US" sz="28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Calibri" panose="020F0502020204030204" pitchFamily="34" charset="0"/>
                        </a:rPr>
                        <a:t>Age</a:t>
                      </a:r>
                      <a:endParaRPr lang="en-US" sz="28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253118"/>
                  </a:ext>
                </a:extLst>
              </a:tr>
              <a:tr h="45636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  <a:endParaRPr 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endParaRPr 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099857"/>
                  </a:ext>
                </a:extLst>
              </a:tr>
              <a:tr h="45636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  <a:endParaRPr 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endParaRPr 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434489"/>
                  </a:ext>
                </a:extLst>
              </a:tr>
              <a:tr h="45636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  <a:endParaRPr 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endParaRPr 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795135"/>
                  </a:ext>
                </a:extLst>
              </a:tr>
              <a:tr h="45636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COVID-19</a:t>
                      </a:r>
                      <a:endParaRPr 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endParaRPr lang="en-US" sz="4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18236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EA2B93-3E76-10CA-3E5C-009C29C4A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942"/>
            <a:ext cx="2545967" cy="2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C443-7B25-9114-0BFD-C7CC7213B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08" y="622546"/>
            <a:ext cx="10058400" cy="405079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E3B2F-4F1B-0DFD-39FB-A94431D9F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225"/>
            <a:ext cx="11715751" cy="62876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0611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F1253-EAD0-EC99-212C-01347B85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name with Dr’s charge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6036-6654-644C-F21F-60EA850B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[First Name] &amp; ', ' &amp; [Last Name] AS Name, IIF(Sum(</a:t>
            </a:r>
            <a:r>
              <a:rPr lang="en-US" dirty="0" err="1"/>
              <a:t>Doctor_Charge</a:t>
            </a:r>
            <a:r>
              <a:rPr lang="en-US" dirty="0"/>
              <a:t>) IS </a:t>
            </a:r>
            <a:r>
              <a:rPr lang="en-US" dirty="0" err="1"/>
              <a:t>NULL,'NONE',Sum</a:t>
            </a:r>
            <a:r>
              <a:rPr lang="en-US" dirty="0"/>
              <a:t>(</a:t>
            </a:r>
            <a:r>
              <a:rPr lang="en-US" dirty="0" err="1"/>
              <a:t>Doctor_Charge</a:t>
            </a:r>
            <a:r>
              <a:rPr lang="en-US" dirty="0"/>
              <a:t>)) AS Total</a:t>
            </a:r>
          </a:p>
          <a:p>
            <a:pPr marL="0" indent="0">
              <a:buNone/>
            </a:pPr>
            <a:r>
              <a:rPr lang="en-US" dirty="0"/>
              <a:t>FROM Patient </a:t>
            </a:r>
            <a:r>
              <a:rPr lang="en-US" b="1" dirty="0"/>
              <a:t>LEFT JOIN</a:t>
            </a:r>
            <a:r>
              <a:rPr lang="en-US" dirty="0"/>
              <a:t> Bill ON </a:t>
            </a:r>
            <a:r>
              <a:rPr lang="en-US" dirty="0" err="1"/>
              <a:t>Patient.National_ID</a:t>
            </a:r>
            <a:r>
              <a:rPr lang="en-US" dirty="0"/>
              <a:t>=</a:t>
            </a:r>
            <a:r>
              <a:rPr lang="en-US" dirty="0" err="1"/>
              <a:t>Bill.National_ID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 BY [First Name] &amp; ', ' &amp; [Last Name];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C4734-2EFB-D89D-BEE8-0216C9BDA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30" y="3429000"/>
            <a:ext cx="4416551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392A-C092-02F9-C3BE-785DEDD6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name with Total Dr’s charge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995483-1ED3-68D0-E77F-1588A17EB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776524"/>
              </p:ext>
            </p:extLst>
          </p:nvPr>
        </p:nvGraphicFramePr>
        <p:xfrm>
          <a:off x="1066800" y="2185066"/>
          <a:ext cx="10058400" cy="3855795"/>
        </p:xfrm>
        <a:graphic>
          <a:graphicData uri="http://schemas.openxmlformats.org/drawingml/2006/table">
            <a:tbl>
              <a:tblPr/>
              <a:tblGrid>
                <a:gridCol w="5029200">
                  <a:extLst>
                    <a:ext uri="{9D8B030D-6E8A-4147-A177-3AD203B41FA5}">
                      <a16:colId xmlns:a16="http://schemas.microsoft.com/office/drawing/2014/main" val="3797196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6175560"/>
                    </a:ext>
                  </a:extLst>
                </a:gridCol>
              </a:tblGrid>
              <a:tr h="533475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Patient Name With Total Doctor Charge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16766"/>
                  </a:ext>
                </a:extLst>
              </a:tr>
              <a:tr h="302303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  <a:endParaRPr lang="en-US" sz="2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US" sz="2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528318"/>
                  </a:ext>
                </a:extLst>
              </a:tr>
              <a:tr h="302303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Ahmed, Essam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700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42911"/>
                  </a:ext>
                </a:extLst>
              </a:tr>
              <a:tr h="302303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Ahmed, Sultan</a:t>
                      </a:r>
                      <a:endParaRPr lang="en-US" sz="18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  <a:endParaRPr lang="en-US" sz="18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01774"/>
                  </a:ext>
                </a:extLst>
              </a:tr>
              <a:tr h="302303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Mostafa, Reda</a:t>
                      </a:r>
                      <a:endParaRPr lang="en-US" sz="18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05741"/>
                  </a:ext>
                </a:extLst>
              </a:tr>
              <a:tr h="302303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Nayera, Mostafa</a:t>
                      </a:r>
                      <a:endParaRPr lang="en-US" sz="18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128842"/>
                  </a:ext>
                </a:extLst>
              </a:tr>
              <a:tr h="302303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Safia, Ahmed</a:t>
                      </a:r>
                      <a:endParaRPr lang="en-US" sz="18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658894"/>
                  </a:ext>
                </a:extLst>
              </a:tr>
              <a:tr h="302303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Sara, Ahmed</a:t>
                      </a:r>
                      <a:endParaRPr lang="en-US" sz="18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557350"/>
                  </a:ext>
                </a:extLst>
              </a:tr>
              <a:tr h="302303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Sara, Sayed</a:t>
                      </a:r>
                      <a:endParaRPr lang="en-US" sz="18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738730"/>
                  </a:ext>
                </a:extLst>
              </a:tr>
              <a:tr h="302303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Sayed, Ahmed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  <a:endParaRPr lang="en-US" sz="1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04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9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1D73-867E-CA9E-AAB9-C5FC13AC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874" y="201828"/>
            <a:ext cx="10058400" cy="2944368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9D2A9-11F3-887C-EB0A-91103E80E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77" y="2975749"/>
            <a:ext cx="5411646" cy="31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DA6D-A6E4-C417-5F18-4125A3C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B85FE-0621-8049-AB07-C2E3127AD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TABLE </a:t>
            </a:r>
            <a:r>
              <a:rPr lang="en-US" b="1" dirty="0"/>
              <a:t>Hospital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Hospital_ID</a:t>
            </a:r>
            <a:r>
              <a:rPr lang="en-US" dirty="0"/>
              <a:t> INTEGER PRIMARY KEY, </a:t>
            </a:r>
          </a:p>
          <a:p>
            <a:pPr marL="0" indent="0">
              <a:buNone/>
            </a:pPr>
            <a:r>
              <a:rPr lang="en-US" dirty="0"/>
              <a:t>[Building] TEXT(50) NOT NULL, </a:t>
            </a:r>
          </a:p>
          <a:p>
            <a:pPr marL="0" indent="0">
              <a:buNone/>
            </a:pPr>
            <a:r>
              <a:rPr lang="en-US" dirty="0"/>
              <a:t>[Country] TEXT(50) NOT NULL, </a:t>
            </a:r>
          </a:p>
          <a:p>
            <a:pPr marL="0" indent="0">
              <a:buNone/>
            </a:pPr>
            <a:r>
              <a:rPr lang="en-US" dirty="0"/>
              <a:t>Phone TEXT(11), </a:t>
            </a:r>
          </a:p>
          <a:p>
            <a:pPr marL="0" indent="0">
              <a:buNone/>
            </a:pPr>
            <a:r>
              <a:rPr lang="en-US" dirty="0"/>
              <a:t>Email TEXT(50));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32E38-9BC6-6B05-36B1-E4A24944C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35" y="2195657"/>
            <a:ext cx="2704017" cy="270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32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373A-0C4C-0D3C-86D6-43F7FF197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76" y="1003106"/>
            <a:ext cx="10058400" cy="1609344"/>
          </a:xfrm>
        </p:spPr>
        <p:txBody>
          <a:bodyPr/>
          <a:lstStyle/>
          <a:p>
            <a:r>
              <a:rPr lang="en-US" dirty="0"/>
              <a:t>Hospital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88F4DB-A9DE-CC9B-97A4-D7EA28F75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370056"/>
              </p:ext>
            </p:extLst>
          </p:nvPr>
        </p:nvGraphicFramePr>
        <p:xfrm>
          <a:off x="812276" y="3033223"/>
          <a:ext cx="10058400" cy="2130162"/>
        </p:xfrm>
        <a:graphic>
          <a:graphicData uri="http://schemas.openxmlformats.org/drawingml/2006/table">
            <a:tbl>
              <a:tblPr/>
              <a:tblGrid>
                <a:gridCol w="2011680">
                  <a:extLst>
                    <a:ext uri="{9D8B030D-6E8A-4147-A177-3AD203B41FA5}">
                      <a16:colId xmlns:a16="http://schemas.microsoft.com/office/drawing/2014/main" val="3735528064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12026047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666541917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358417854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640481143"/>
                    </a:ext>
                  </a:extLst>
                </a:gridCol>
              </a:tblGrid>
              <a:tr h="881446">
                <a:tc gridSpan="5">
                  <a:txBody>
                    <a:bodyPr/>
                    <a:lstStyle/>
                    <a:p>
                      <a:r>
                        <a:rPr lang="en-US" sz="2400" b="1" dirty="0"/>
                        <a:t>Hospital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002239"/>
                  </a:ext>
                </a:extLst>
              </a:tr>
              <a:tr h="62435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</a:rPr>
                        <a:t>Hospital_ID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Building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Phone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Email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2975"/>
                  </a:ext>
                </a:extLst>
              </a:tr>
              <a:tr h="62435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Egypt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01500111011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ysf23@gmail.com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60679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413871B-DB75-E11C-9F59-ED117F9EF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01" y="727608"/>
            <a:ext cx="2323675" cy="19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3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42F5-BCB3-1B33-422E-9E3B9D2F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Hospital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2688-B5FC-8E84-E850-43C935DF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INSERT INTO Hospital</a:t>
            </a:r>
          </a:p>
          <a:p>
            <a:pPr marL="0" indent="0">
              <a:buNone/>
            </a:pPr>
            <a:r>
              <a:rPr lang="en-US" dirty="0"/>
              <a:t>VALUES ('142023', '14', 'Egypt', '01500111011', 'ysf23@gmail.com');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1F94D-A0B4-9168-FECC-51091AECD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5" y="3551109"/>
            <a:ext cx="2425831" cy="24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871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133D-CA9F-4A9F-62D3-508F5C72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Room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162C-D9DD-7009-A69C-A21467881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CREATE TABLE Room</a:t>
            </a:r>
          </a:p>
          <a:p>
            <a:pPr marL="0" indent="0">
              <a:buNone/>
            </a:pPr>
            <a:r>
              <a:rPr lang="en-US" sz="1600" dirty="0"/>
              <a:t>(</a:t>
            </a:r>
            <a:r>
              <a:rPr lang="en-US" sz="1600" dirty="0" err="1"/>
              <a:t>Room_Number</a:t>
            </a:r>
            <a:r>
              <a:rPr lang="en-US" sz="1600" dirty="0"/>
              <a:t> INTEGER CONSTRAINT </a:t>
            </a:r>
            <a:r>
              <a:rPr lang="en-US" sz="1600" dirty="0" err="1"/>
              <a:t>PK_Room_Number</a:t>
            </a:r>
            <a:r>
              <a:rPr lang="en-US" sz="1600" dirty="0"/>
              <a:t> PRIMARY KEY, </a:t>
            </a:r>
          </a:p>
          <a:p>
            <a:pPr marL="0" indent="0">
              <a:buNone/>
            </a:pPr>
            <a:r>
              <a:rPr lang="en-US" sz="1600" dirty="0" err="1"/>
              <a:t>Hospital_ID</a:t>
            </a:r>
            <a:r>
              <a:rPr lang="en-US" sz="1600" dirty="0"/>
              <a:t> INTEGER NOT NULL CONSTRAINT </a:t>
            </a:r>
            <a:r>
              <a:rPr lang="en-US" sz="1600" dirty="0" err="1"/>
              <a:t>FK_Hospital_ID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REFERENCES Hospital (</a:t>
            </a:r>
            <a:r>
              <a:rPr lang="en-US" sz="1600" dirty="0" err="1"/>
              <a:t>Hospital_ID</a:t>
            </a:r>
            <a:r>
              <a:rPr lang="en-US" sz="1600" dirty="0"/>
              <a:t>), </a:t>
            </a:r>
          </a:p>
          <a:p>
            <a:pPr marL="0" indent="0">
              <a:buNone/>
            </a:pPr>
            <a:r>
              <a:rPr lang="en-US" sz="1600" dirty="0" err="1"/>
              <a:t>Type_Code</a:t>
            </a:r>
            <a:r>
              <a:rPr lang="en-US" sz="1600" dirty="0"/>
              <a:t> INTEGER NOT NULL CONSTRAINT </a:t>
            </a:r>
            <a:r>
              <a:rPr lang="en-US" sz="1600" dirty="0" err="1"/>
              <a:t>FK_Type_Code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REFERENCES </a:t>
            </a:r>
            <a:r>
              <a:rPr lang="en-US" sz="1600" dirty="0" err="1"/>
              <a:t>Room_Type</a:t>
            </a:r>
            <a:r>
              <a:rPr lang="en-US" sz="1600" dirty="0"/>
              <a:t> (</a:t>
            </a:r>
            <a:r>
              <a:rPr lang="en-US" sz="1600" dirty="0" err="1"/>
              <a:t>Type_Code</a:t>
            </a:r>
            <a:r>
              <a:rPr lang="en-US" sz="1600" dirty="0"/>
              <a:t>),</a:t>
            </a:r>
          </a:p>
          <a:p>
            <a:pPr marL="0" indent="0">
              <a:buNone/>
            </a:pPr>
            <a:r>
              <a:rPr lang="en-US" sz="1600" dirty="0" err="1"/>
              <a:t>National_ID</a:t>
            </a:r>
            <a:r>
              <a:rPr lang="en-US" sz="1600" dirty="0"/>
              <a:t> INTEGER NOT NULL CONSTRAINT </a:t>
            </a:r>
            <a:r>
              <a:rPr lang="en-US" sz="1600" dirty="0" err="1"/>
              <a:t>FK_National_ID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REFERENCES Patient (</a:t>
            </a:r>
            <a:r>
              <a:rPr lang="en-US" sz="1600" dirty="0" err="1"/>
              <a:t>National_ID</a:t>
            </a:r>
            <a:r>
              <a:rPr lang="en-US" sz="1600" dirty="0"/>
              <a:t>),</a:t>
            </a:r>
          </a:p>
          <a:p>
            <a:pPr marL="0" indent="0">
              <a:buNone/>
            </a:pPr>
            <a:r>
              <a:rPr lang="en-US" sz="1600" dirty="0" err="1"/>
              <a:t>Statuse</a:t>
            </a:r>
            <a:r>
              <a:rPr lang="en-US" sz="1600" dirty="0"/>
              <a:t> TEXT(5),</a:t>
            </a:r>
          </a:p>
          <a:p>
            <a:pPr marL="0" indent="0">
              <a:buNone/>
            </a:pPr>
            <a:r>
              <a:rPr lang="en-US" sz="1600" dirty="0"/>
              <a:t>Floor NUMBER);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1D9B5-9F35-09F0-3185-F5AB7C1DB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82" y="3223967"/>
            <a:ext cx="3218314" cy="25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07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32AA-C21D-C118-9817-33BEFC95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37498"/>
            <a:ext cx="10058400" cy="1609344"/>
          </a:xfrm>
        </p:spPr>
        <p:txBody>
          <a:bodyPr/>
          <a:lstStyle/>
          <a:p>
            <a:r>
              <a:rPr lang="en-US" dirty="0"/>
              <a:t>Room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DCC352-311C-0096-1E68-3EE51FCB3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0499"/>
              </p:ext>
            </p:extLst>
          </p:nvPr>
        </p:nvGraphicFramePr>
        <p:xfrm>
          <a:off x="1063752" y="2046842"/>
          <a:ext cx="9883974" cy="3513200"/>
        </p:xfrm>
        <a:graphic>
          <a:graphicData uri="http://schemas.openxmlformats.org/drawingml/2006/table">
            <a:tbl>
              <a:tblPr/>
              <a:tblGrid>
                <a:gridCol w="1647329">
                  <a:extLst>
                    <a:ext uri="{9D8B030D-6E8A-4147-A177-3AD203B41FA5}">
                      <a16:colId xmlns:a16="http://schemas.microsoft.com/office/drawing/2014/main" val="4090484615"/>
                    </a:ext>
                  </a:extLst>
                </a:gridCol>
                <a:gridCol w="1647329">
                  <a:extLst>
                    <a:ext uri="{9D8B030D-6E8A-4147-A177-3AD203B41FA5}">
                      <a16:colId xmlns:a16="http://schemas.microsoft.com/office/drawing/2014/main" val="259475024"/>
                    </a:ext>
                  </a:extLst>
                </a:gridCol>
                <a:gridCol w="1647329">
                  <a:extLst>
                    <a:ext uri="{9D8B030D-6E8A-4147-A177-3AD203B41FA5}">
                      <a16:colId xmlns:a16="http://schemas.microsoft.com/office/drawing/2014/main" val="3034821259"/>
                    </a:ext>
                  </a:extLst>
                </a:gridCol>
                <a:gridCol w="1647329">
                  <a:extLst>
                    <a:ext uri="{9D8B030D-6E8A-4147-A177-3AD203B41FA5}">
                      <a16:colId xmlns:a16="http://schemas.microsoft.com/office/drawing/2014/main" val="2038008260"/>
                    </a:ext>
                  </a:extLst>
                </a:gridCol>
                <a:gridCol w="1647329">
                  <a:extLst>
                    <a:ext uri="{9D8B030D-6E8A-4147-A177-3AD203B41FA5}">
                      <a16:colId xmlns:a16="http://schemas.microsoft.com/office/drawing/2014/main" val="13455923"/>
                    </a:ext>
                  </a:extLst>
                </a:gridCol>
                <a:gridCol w="1647329">
                  <a:extLst>
                    <a:ext uri="{9D8B030D-6E8A-4147-A177-3AD203B41FA5}">
                      <a16:colId xmlns:a16="http://schemas.microsoft.com/office/drawing/2014/main" val="1833201703"/>
                    </a:ext>
                  </a:extLst>
                </a:gridCol>
              </a:tblGrid>
              <a:tr h="445137">
                <a:tc gridSpan="6">
                  <a:txBody>
                    <a:bodyPr/>
                    <a:lstStyle/>
                    <a:p>
                      <a:r>
                        <a:rPr lang="en-US" sz="2800" b="1" dirty="0"/>
                        <a:t>Room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732571"/>
                  </a:ext>
                </a:extLst>
              </a:tr>
              <a:tr h="3286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Room_Number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Hospital_ID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Type_Code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National_ID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</a:rPr>
                        <a:t>Statuse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Floor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48110"/>
                  </a:ext>
                </a:extLst>
              </a:tr>
              <a:tr h="3286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30101111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236205"/>
                  </a:ext>
                </a:extLst>
              </a:tr>
              <a:tr h="3286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103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30101112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959375"/>
                  </a:ext>
                </a:extLst>
              </a:tr>
              <a:tr h="3286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30101113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371412"/>
                  </a:ext>
                </a:extLst>
              </a:tr>
              <a:tr h="3286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30101114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82082"/>
                  </a:ext>
                </a:extLst>
              </a:tr>
              <a:tr h="3286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30101115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151136"/>
                  </a:ext>
                </a:extLst>
              </a:tr>
              <a:tr h="3286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30101116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561970"/>
                  </a:ext>
                </a:extLst>
              </a:tr>
              <a:tr h="3286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30101117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Busy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337033"/>
                  </a:ext>
                </a:extLst>
              </a:tr>
              <a:tr h="3286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109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142023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30101118</a:t>
                      </a:r>
                      <a:endParaRPr 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2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5821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8F0F-9295-02F4-6EF5-D2D85187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988C8-66B4-A3F9-B9AA-49584762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INSERT INTO Room</a:t>
            </a:r>
          </a:p>
          <a:p>
            <a:pPr marL="0" indent="0">
              <a:buNone/>
            </a:pPr>
            <a:r>
              <a:rPr lang="en-US" dirty="0"/>
              <a:t>VALUES (0102, '142023', ‘0112', '30101111', ‘Busy', ‘2');</a:t>
            </a:r>
          </a:p>
        </p:txBody>
      </p:sp>
    </p:spTree>
    <p:extLst>
      <p:ext uri="{BB962C8B-B14F-4D97-AF65-F5344CB8AC3E}">
        <p14:creationId xmlns:p14="http://schemas.microsoft.com/office/powerpoint/2010/main" val="128249305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275</TotalTime>
  <Words>1449</Words>
  <Application>Microsoft Office PowerPoint</Application>
  <PresentationFormat>Widescreen</PresentationFormat>
  <Paragraphs>588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Rockwell</vt:lpstr>
      <vt:lpstr>Rockwell Condensed</vt:lpstr>
      <vt:lpstr>Wingdings</vt:lpstr>
      <vt:lpstr>Wood Type</vt:lpstr>
      <vt:lpstr>Hospital Database System </vt:lpstr>
      <vt:lpstr>Do hospitals really care about patients?</vt:lpstr>
      <vt:lpstr>PowerPoint Presentation</vt:lpstr>
      <vt:lpstr>Creating Tables</vt:lpstr>
      <vt:lpstr>Hospital Table</vt:lpstr>
      <vt:lpstr>Inserting Hospital Values</vt:lpstr>
      <vt:lpstr>Creating Room table</vt:lpstr>
      <vt:lpstr>Room table</vt:lpstr>
      <vt:lpstr>Inserting Values</vt:lpstr>
      <vt:lpstr>Creating Medicine History Table</vt:lpstr>
      <vt:lpstr>Medicine History Table</vt:lpstr>
      <vt:lpstr>Creating Other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Dropping Laboratory Table</vt:lpstr>
      <vt:lpstr>Dropping Lab Values</vt:lpstr>
      <vt:lpstr>Altering Bill table</vt:lpstr>
      <vt:lpstr>Updating Room Statues</vt:lpstr>
      <vt:lpstr>Updating room statues</vt:lpstr>
      <vt:lpstr>Average Doctor Charge</vt:lpstr>
      <vt:lpstr>Average Doctor Charge</vt:lpstr>
      <vt:lpstr>Average Doctor Charge</vt:lpstr>
      <vt:lpstr>Age and disease</vt:lpstr>
      <vt:lpstr>Age and Disease</vt:lpstr>
      <vt:lpstr>Patient name with Dr’s charge</vt:lpstr>
      <vt:lpstr>Patient name with Total Dr’s charge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Database System </dc:title>
  <dc:creator>Saif Essam</dc:creator>
  <cp:lastModifiedBy>Saif Essam</cp:lastModifiedBy>
  <cp:revision>8</cp:revision>
  <dcterms:created xsi:type="dcterms:W3CDTF">2022-12-25T01:02:34Z</dcterms:created>
  <dcterms:modified xsi:type="dcterms:W3CDTF">2022-12-26T07:00:32Z</dcterms:modified>
</cp:coreProperties>
</file>